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72" r:id="rId1"/>
  </p:sldMasterIdLst>
  <p:notesMasterIdLst>
    <p:notesMasterId r:id="rId3"/>
  </p:notesMasterIdLst>
  <p:sldIdLst>
    <p:sldId id="296" r:id="rId2"/>
  </p:sldIdLst>
  <p:sldSz cx="15544800" cy="10058400"/>
  <p:notesSz cx="6858000" cy="9144000"/>
  <p:embeddedFontLst>
    <p:embeddedFont>
      <p:font typeface="Calibri" panose="020F0502020204030204" pitchFamily="34" charset="0"/>
      <p:regular r:id="rId4"/>
      <p:bold r:id="rId5"/>
      <p:italic r:id="rId6"/>
      <p:boldItalic r:id="rId7"/>
    </p:embeddedFont>
    <p:embeddedFont>
      <p:font typeface="Calibri Light" panose="020F0302020204030204" pitchFamily="34" charset="0"/>
      <p:regular r:id="rId8"/>
      <p:italic r:id="rId9"/>
    </p:embeddedFont>
    <p:embeddedFont>
      <p:font typeface="Georgia" panose="02040502050405020303" pitchFamily="18" charset="0"/>
      <p:regular r:id="rId10"/>
      <p:bold r:id="rId11"/>
      <p:italic r:id="rId12"/>
      <p:boldItalic r:id="rId13"/>
    </p:embeddedFont>
    <p:embeddedFont>
      <p:font typeface="Lato" panose="020B0604020202020204" charset="0"/>
      <p:regular r:id="rId14"/>
      <p:bold r:id="rId15"/>
      <p:italic r:id="rId16"/>
      <p:boldItalic r:id="rId17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4904" userDrawn="1">
          <p15:clr>
            <a:srgbClr val="A4A3A4"/>
          </p15:clr>
        </p15:guide>
        <p15:guide id="3" pos="8379" userDrawn="1">
          <p15:clr>
            <a:srgbClr val="A4A3A4"/>
          </p15:clr>
        </p15:guide>
        <p15:guide id="5" pos="1405" userDrawn="1">
          <p15:clr>
            <a:srgbClr val="A4A3A4"/>
          </p15:clr>
        </p15:guide>
        <p15:guide id="6" orient="horz" pos="316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263238"/>
    <a:srgbClr val="EEEBE9"/>
    <a:srgbClr val="EA4C89"/>
    <a:srgbClr val="FFF59D"/>
    <a:srgbClr val="EFF8F3"/>
    <a:srgbClr val="874A4C"/>
    <a:srgbClr val="FFA726"/>
    <a:srgbClr val="80DEEA"/>
    <a:srgbClr val="FFD5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491" autoAdjust="0"/>
    <p:restoredTop sz="95332" autoAdjust="0"/>
  </p:normalViewPr>
  <p:slideViewPr>
    <p:cSldViewPr snapToGrid="0" showGuides="1">
      <p:cViewPr varScale="1">
        <p:scale>
          <a:sx n="59" d="100"/>
          <a:sy n="59" d="100"/>
        </p:scale>
        <p:origin x="1344" y="72"/>
      </p:cViewPr>
      <p:guideLst>
        <p:guide pos="4904"/>
        <p:guide pos="8379"/>
        <p:guide pos="1405"/>
        <p:guide orient="horz" pos="316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0" d="100"/>
        <a:sy n="2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5.fntdata"/><Relationship Id="rId13" Type="http://schemas.openxmlformats.org/officeDocument/2006/relationships/font" Target="fonts/font10.fntdata"/><Relationship Id="rId18" Type="http://schemas.openxmlformats.org/officeDocument/2006/relationships/presProps" Target="presProps.xml"/><Relationship Id="rId3" Type="http://schemas.openxmlformats.org/officeDocument/2006/relationships/notesMaster" Target="notesMasters/notesMaster1.xml"/><Relationship Id="rId21" Type="http://schemas.openxmlformats.org/officeDocument/2006/relationships/tableStyles" Target="tableStyles.xml"/><Relationship Id="rId7" Type="http://schemas.openxmlformats.org/officeDocument/2006/relationships/font" Target="fonts/font4.fntdata"/><Relationship Id="rId12" Type="http://schemas.openxmlformats.org/officeDocument/2006/relationships/font" Target="fonts/font9.fntdata"/><Relationship Id="rId17" Type="http://schemas.openxmlformats.org/officeDocument/2006/relationships/font" Target="fonts/font14.fntdata"/><Relationship Id="rId2" Type="http://schemas.openxmlformats.org/officeDocument/2006/relationships/slide" Target="slides/slide1.xml"/><Relationship Id="rId16" Type="http://schemas.openxmlformats.org/officeDocument/2006/relationships/font" Target="fonts/font13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3.fntdata"/><Relationship Id="rId11" Type="http://schemas.openxmlformats.org/officeDocument/2006/relationships/font" Target="fonts/font8.fntdata"/><Relationship Id="rId5" Type="http://schemas.openxmlformats.org/officeDocument/2006/relationships/font" Target="fonts/font2.fntdata"/><Relationship Id="rId15" Type="http://schemas.openxmlformats.org/officeDocument/2006/relationships/font" Target="fonts/font12.fntdata"/><Relationship Id="rId10" Type="http://schemas.openxmlformats.org/officeDocument/2006/relationships/font" Target="fonts/font7.fntdata"/><Relationship Id="rId19" Type="http://schemas.openxmlformats.org/officeDocument/2006/relationships/viewProps" Target="viewProps.xml"/><Relationship Id="rId4" Type="http://schemas.openxmlformats.org/officeDocument/2006/relationships/font" Target="fonts/font1.fntdata"/><Relationship Id="rId9" Type="http://schemas.openxmlformats.org/officeDocument/2006/relationships/font" Target="fonts/font6.fntdata"/><Relationship Id="rId14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1CB04D-1C75-43E0-9B64-B7DDAA42BB2C}" type="datetimeFigureOut">
              <a:rPr lang="en-US" smtClean="0"/>
              <a:t>10/25/2019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044575" y="1143000"/>
            <a:ext cx="47688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6C2670-3342-473C-969D-FDFF399F20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7496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284470" rtl="0" eaLnBrk="1" latinLnBrk="0" hangingPunct="1">
      <a:defRPr sz="373" kern="1200">
        <a:solidFill>
          <a:schemeClr val="tx1"/>
        </a:solidFill>
        <a:latin typeface="+mn-lt"/>
        <a:ea typeface="+mn-ea"/>
        <a:cs typeface="+mn-cs"/>
      </a:defRPr>
    </a:lvl1pPr>
    <a:lvl2pPr marL="142235" algn="l" defTabSz="284470" rtl="0" eaLnBrk="1" latinLnBrk="0" hangingPunct="1">
      <a:defRPr sz="373" kern="1200">
        <a:solidFill>
          <a:schemeClr val="tx1"/>
        </a:solidFill>
        <a:latin typeface="+mn-lt"/>
        <a:ea typeface="+mn-ea"/>
        <a:cs typeface="+mn-cs"/>
      </a:defRPr>
    </a:lvl2pPr>
    <a:lvl3pPr marL="284470" algn="l" defTabSz="284470" rtl="0" eaLnBrk="1" latinLnBrk="0" hangingPunct="1">
      <a:defRPr sz="373" kern="1200">
        <a:solidFill>
          <a:schemeClr val="tx1"/>
        </a:solidFill>
        <a:latin typeface="+mn-lt"/>
        <a:ea typeface="+mn-ea"/>
        <a:cs typeface="+mn-cs"/>
      </a:defRPr>
    </a:lvl3pPr>
    <a:lvl4pPr marL="426705" algn="l" defTabSz="284470" rtl="0" eaLnBrk="1" latinLnBrk="0" hangingPunct="1">
      <a:defRPr sz="373" kern="1200">
        <a:solidFill>
          <a:schemeClr val="tx1"/>
        </a:solidFill>
        <a:latin typeface="+mn-lt"/>
        <a:ea typeface="+mn-ea"/>
        <a:cs typeface="+mn-cs"/>
      </a:defRPr>
    </a:lvl4pPr>
    <a:lvl5pPr marL="568940" algn="l" defTabSz="284470" rtl="0" eaLnBrk="1" latinLnBrk="0" hangingPunct="1">
      <a:defRPr sz="373" kern="1200">
        <a:solidFill>
          <a:schemeClr val="tx1"/>
        </a:solidFill>
        <a:latin typeface="+mn-lt"/>
        <a:ea typeface="+mn-ea"/>
        <a:cs typeface="+mn-cs"/>
      </a:defRPr>
    </a:lvl5pPr>
    <a:lvl6pPr marL="711175" algn="l" defTabSz="284470" rtl="0" eaLnBrk="1" latinLnBrk="0" hangingPunct="1">
      <a:defRPr sz="373" kern="1200">
        <a:solidFill>
          <a:schemeClr val="tx1"/>
        </a:solidFill>
        <a:latin typeface="+mn-lt"/>
        <a:ea typeface="+mn-ea"/>
        <a:cs typeface="+mn-cs"/>
      </a:defRPr>
    </a:lvl6pPr>
    <a:lvl7pPr marL="853410" algn="l" defTabSz="284470" rtl="0" eaLnBrk="1" latinLnBrk="0" hangingPunct="1">
      <a:defRPr sz="373" kern="1200">
        <a:solidFill>
          <a:schemeClr val="tx1"/>
        </a:solidFill>
        <a:latin typeface="+mn-lt"/>
        <a:ea typeface="+mn-ea"/>
        <a:cs typeface="+mn-cs"/>
      </a:defRPr>
    </a:lvl7pPr>
    <a:lvl8pPr marL="995644" algn="l" defTabSz="284470" rtl="0" eaLnBrk="1" latinLnBrk="0" hangingPunct="1">
      <a:defRPr sz="373" kern="1200">
        <a:solidFill>
          <a:schemeClr val="tx1"/>
        </a:solidFill>
        <a:latin typeface="+mn-lt"/>
        <a:ea typeface="+mn-ea"/>
        <a:cs typeface="+mn-cs"/>
      </a:defRPr>
    </a:lvl8pPr>
    <a:lvl9pPr marL="1137879" algn="l" defTabSz="284470" rtl="0" eaLnBrk="1" latinLnBrk="0" hangingPunct="1">
      <a:defRPr sz="373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44575" y="1143000"/>
            <a:ext cx="476885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 </a:t>
            </a:r>
            <a:r>
              <a:rPr lang="en-US" dirty="0" err="1"/>
              <a:t>Powerpoint</a:t>
            </a:r>
            <a:r>
              <a:rPr lang="en-US" dirty="0"/>
              <a:t>, click View &gt; Guides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Keep text within gutter guides.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Author list: Don’t split names onto two lines (e.g., “Jimmy [break] Smith”). If that happens, use a new line, unless you need the space. </a:t>
            </a:r>
            <a:r>
              <a:rPr lang="en-US" b="1" dirty="0"/>
              <a:t>Bold the first names of anybody who’s presenting</a:t>
            </a:r>
            <a:r>
              <a:rPr lang="en-US" dirty="0"/>
              <a:t> in person.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Intro/methods/result: </a:t>
            </a:r>
            <a:r>
              <a:rPr lang="en-US" b="1" dirty="0"/>
              <a:t>Do not drop below font size 28</a:t>
            </a:r>
            <a:r>
              <a:rPr lang="en-US" dirty="0"/>
              <a:t>, but if you have extra space, jack up the font size until the space is full.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Do not use color in the sidebars except in graphs/figures. It’ll pull attention from the center and slow interpretation for passersby.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6C2670-3342-473C-969D-FDFF399F205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4995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65860" y="1646133"/>
            <a:ext cx="13213080" cy="3501813"/>
          </a:xfrm>
        </p:spPr>
        <p:txBody>
          <a:bodyPr anchor="b"/>
          <a:lstStyle>
            <a:lvl1pPr algn="ctr">
              <a:defRPr sz="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43100" y="5282989"/>
            <a:ext cx="11658600" cy="2428451"/>
          </a:xfrm>
        </p:spPr>
        <p:txBody>
          <a:bodyPr/>
          <a:lstStyle>
            <a:lvl1pPr marL="0" indent="0" algn="ctr">
              <a:buNone/>
              <a:defRPr sz="3520"/>
            </a:lvl1pPr>
            <a:lvl2pPr marL="670575" indent="0" algn="ctr">
              <a:buNone/>
              <a:defRPr sz="2933"/>
            </a:lvl2pPr>
            <a:lvl3pPr marL="1341150" indent="0" algn="ctr">
              <a:buNone/>
              <a:defRPr sz="2640"/>
            </a:lvl3pPr>
            <a:lvl4pPr marL="2011726" indent="0" algn="ctr">
              <a:buNone/>
              <a:defRPr sz="2347"/>
            </a:lvl4pPr>
            <a:lvl5pPr marL="2682301" indent="0" algn="ctr">
              <a:buNone/>
              <a:defRPr sz="2347"/>
            </a:lvl5pPr>
            <a:lvl6pPr marL="3352876" indent="0" algn="ctr">
              <a:buNone/>
              <a:defRPr sz="2347"/>
            </a:lvl6pPr>
            <a:lvl7pPr marL="4023451" indent="0" algn="ctr">
              <a:buNone/>
              <a:defRPr sz="2347"/>
            </a:lvl7pPr>
            <a:lvl8pPr marL="4694027" indent="0" algn="ctr">
              <a:buNone/>
              <a:defRPr sz="2347"/>
            </a:lvl8pPr>
            <a:lvl9pPr marL="5364602" indent="0" algn="ctr">
              <a:buNone/>
              <a:defRPr sz="2347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10/25/2019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1760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10/25/2019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8996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24248" y="535517"/>
            <a:ext cx="3351848" cy="852402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8706" y="535517"/>
            <a:ext cx="9861233" cy="852402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10/25/2019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2019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10/25/2019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2626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0610" y="2507618"/>
            <a:ext cx="13407390" cy="4184014"/>
          </a:xfrm>
        </p:spPr>
        <p:txBody>
          <a:bodyPr anchor="b"/>
          <a:lstStyle>
            <a:lvl1pPr>
              <a:defRPr sz="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0610" y="6731215"/>
            <a:ext cx="13407390" cy="2200274"/>
          </a:xfrm>
        </p:spPr>
        <p:txBody>
          <a:bodyPr/>
          <a:lstStyle>
            <a:lvl1pPr marL="0" indent="0">
              <a:buNone/>
              <a:defRPr sz="3520">
                <a:solidFill>
                  <a:schemeClr val="tx1"/>
                </a:solidFill>
              </a:defRPr>
            </a:lvl1pPr>
            <a:lvl2pPr marL="670575" indent="0">
              <a:buNone/>
              <a:defRPr sz="2933">
                <a:solidFill>
                  <a:schemeClr val="tx1">
                    <a:tint val="75000"/>
                  </a:schemeClr>
                </a:solidFill>
              </a:defRPr>
            </a:lvl2pPr>
            <a:lvl3pPr marL="1341150" indent="0">
              <a:buNone/>
              <a:defRPr sz="2640">
                <a:solidFill>
                  <a:schemeClr val="tx1">
                    <a:tint val="75000"/>
                  </a:schemeClr>
                </a:solidFill>
              </a:defRPr>
            </a:lvl3pPr>
            <a:lvl4pPr marL="2011726" indent="0">
              <a:buNone/>
              <a:defRPr sz="2347">
                <a:solidFill>
                  <a:schemeClr val="tx1">
                    <a:tint val="75000"/>
                  </a:schemeClr>
                </a:solidFill>
              </a:defRPr>
            </a:lvl4pPr>
            <a:lvl5pPr marL="2682301" indent="0">
              <a:buNone/>
              <a:defRPr sz="2347">
                <a:solidFill>
                  <a:schemeClr val="tx1">
                    <a:tint val="75000"/>
                  </a:schemeClr>
                </a:solidFill>
              </a:defRPr>
            </a:lvl5pPr>
            <a:lvl6pPr marL="3352876" indent="0">
              <a:buNone/>
              <a:defRPr sz="2347">
                <a:solidFill>
                  <a:schemeClr val="tx1">
                    <a:tint val="75000"/>
                  </a:schemeClr>
                </a:solidFill>
              </a:defRPr>
            </a:lvl6pPr>
            <a:lvl7pPr marL="4023451" indent="0">
              <a:buNone/>
              <a:defRPr sz="2347">
                <a:solidFill>
                  <a:schemeClr val="tx1">
                    <a:tint val="75000"/>
                  </a:schemeClr>
                </a:solidFill>
              </a:defRPr>
            </a:lvl7pPr>
            <a:lvl8pPr marL="4694027" indent="0">
              <a:buNone/>
              <a:defRPr sz="2347">
                <a:solidFill>
                  <a:schemeClr val="tx1">
                    <a:tint val="75000"/>
                  </a:schemeClr>
                </a:solidFill>
              </a:defRPr>
            </a:lvl8pPr>
            <a:lvl9pPr marL="5364602" indent="0">
              <a:buNone/>
              <a:defRPr sz="234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10/25/2019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7240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8705" y="2677584"/>
            <a:ext cx="6606540" cy="63819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69555" y="2677584"/>
            <a:ext cx="6606540" cy="63819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10/25/2019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2116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0730" y="535519"/>
            <a:ext cx="13407390" cy="194415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0731" y="2465706"/>
            <a:ext cx="6576178" cy="1208404"/>
          </a:xfrm>
        </p:spPr>
        <p:txBody>
          <a:bodyPr anchor="b"/>
          <a:lstStyle>
            <a:lvl1pPr marL="0" indent="0">
              <a:buNone/>
              <a:defRPr sz="3520" b="1"/>
            </a:lvl1pPr>
            <a:lvl2pPr marL="670575" indent="0">
              <a:buNone/>
              <a:defRPr sz="2933" b="1"/>
            </a:lvl2pPr>
            <a:lvl3pPr marL="1341150" indent="0">
              <a:buNone/>
              <a:defRPr sz="2640" b="1"/>
            </a:lvl3pPr>
            <a:lvl4pPr marL="2011726" indent="0">
              <a:buNone/>
              <a:defRPr sz="2347" b="1"/>
            </a:lvl4pPr>
            <a:lvl5pPr marL="2682301" indent="0">
              <a:buNone/>
              <a:defRPr sz="2347" b="1"/>
            </a:lvl5pPr>
            <a:lvl6pPr marL="3352876" indent="0">
              <a:buNone/>
              <a:defRPr sz="2347" b="1"/>
            </a:lvl6pPr>
            <a:lvl7pPr marL="4023451" indent="0">
              <a:buNone/>
              <a:defRPr sz="2347" b="1"/>
            </a:lvl7pPr>
            <a:lvl8pPr marL="4694027" indent="0">
              <a:buNone/>
              <a:defRPr sz="2347" b="1"/>
            </a:lvl8pPr>
            <a:lvl9pPr marL="5364602" indent="0">
              <a:buNone/>
              <a:defRPr sz="234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0731" y="3674110"/>
            <a:ext cx="6576178" cy="54040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69556" y="2465706"/>
            <a:ext cx="6608565" cy="1208404"/>
          </a:xfrm>
        </p:spPr>
        <p:txBody>
          <a:bodyPr anchor="b"/>
          <a:lstStyle>
            <a:lvl1pPr marL="0" indent="0">
              <a:buNone/>
              <a:defRPr sz="3520" b="1"/>
            </a:lvl1pPr>
            <a:lvl2pPr marL="670575" indent="0">
              <a:buNone/>
              <a:defRPr sz="2933" b="1"/>
            </a:lvl2pPr>
            <a:lvl3pPr marL="1341150" indent="0">
              <a:buNone/>
              <a:defRPr sz="2640" b="1"/>
            </a:lvl3pPr>
            <a:lvl4pPr marL="2011726" indent="0">
              <a:buNone/>
              <a:defRPr sz="2347" b="1"/>
            </a:lvl4pPr>
            <a:lvl5pPr marL="2682301" indent="0">
              <a:buNone/>
              <a:defRPr sz="2347" b="1"/>
            </a:lvl5pPr>
            <a:lvl6pPr marL="3352876" indent="0">
              <a:buNone/>
              <a:defRPr sz="2347" b="1"/>
            </a:lvl6pPr>
            <a:lvl7pPr marL="4023451" indent="0">
              <a:buNone/>
              <a:defRPr sz="2347" b="1"/>
            </a:lvl7pPr>
            <a:lvl8pPr marL="4694027" indent="0">
              <a:buNone/>
              <a:defRPr sz="2347" b="1"/>
            </a:lvl8pPr>
            <a:lvl9pPr marL="5364602" indent="0">
              <a:buNone/>
              <a:defRPr sz="234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69556" y="3674110"/>
            <a:ext cx="6608565" cy="54040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10/25/2019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1069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10/25/2019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006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10/25/2019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8840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0730" y="670560"/>
            <a:ext cx="5013603" cy="2346960"/>
          </a:xfrm>
        </p:spPr>
        <p:txBody>
          <a:bodyPr anchor="b"/>
          <a:lstStyle>
            <a:lvl1pPr>
              <a:defRPr sz="469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08565" y="1448226"/>
            <a:ext cx="7869555" cy="7147983"/>
          </a:xfrm>
        </p:spPr>
        <p:txBody>
          <a:bodyPr/>
          <a:lstStyle>
            <a:lvl1pPr>
              <a:defRPr sz="4693"/>
            </a:lvl1pPr>
            <a:lvl2pPr>
              <a:defRPr sz="4107"/>
            </a:lvl2pPr>
            <a:lvl3pPr>
              <a:defRPr sz="3520"/>
            </a:lvl3pPr>
            <a:lvl4pPr>
              <a:defRPr sz="2933"/>
            </a:lvl4pPr>
            <a:lvl5pPr>
              <a:defRPr sz="2933"/>
            </a:lvl5pPr>
            <a:lvl6pPr>
              <a:defRPr sz="2933"/>
            </a:lvl6pPr>
            <a:lvl7pPr>
              <a:defRPr sz="2933"/>
            </a:lvl7pPr>
            <a:lvl8pPr>
              <a:defRPr sz="2933"/>
            </a:lvl8pPr>
            <a:lvl9pPr>
              <a:defRPr sz="29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0730" y="3017520"/>
            <a:ext cx="5013603" cy="5590329"/>
          </a:xfrm>
        </p:spPr>
        <p:txBody>
          <a:bodyPr/>
          <a:lstStyle>
            <a:lvl1pPr marL="0" indent="0">
              <a:buNone/>
              <a:defRPr sz="2347"/>
            </a:lvl1pPr>
            <a:lvl2pPr marL="670575" indent="0">
              <a:buNone/>
              <a:defRPr sz="2053"/>
            </a:lvl2pPr>
            <a:lvl3pPr marL="1341150" indent="0">
              <a:buNone/>
              <a:defRPr sz="1760"/>
            </a:lvl3pPr>
            <a:lvl4pPr marL="2011726" indent="0">
              <a:buNone/>
              <a:defRPr sz="1467"/>
            </a:lvl4pPr>
            <a:lvl5pPr marL="2682301" indent="0">
              <a:buNone/>
              <a:defRPr sz="1467"/>
            </a:lvl5pPr>
            <a:lvl6pPr marL="3352876" indent="0">
              <a:buNone/>
              <a:defRPr sz="1467"/>
            </a:lvl6pPr>
            <a:lvl7pPr marL="4023451" indent="0">
              <a:buNone/>
              <a:defRPr sz="1467"/>
            </a:lvl7pPr>
            <a:lvl8pPr marL="4694027" indent="0">
              <a:buNone/>
              <a:defRPr sz="1467"/>
            </a:lvl8pPr>
            <a:lvl9pPr marL="5364602" indent="0">
              <a:buNone/>
              <a:defRPr sz="14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10/25/2019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5272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0730" y="670560"/>
            <a:ext cx="5013603" cy="2346960"/>
          </a:xfrm>
        </p:spPr>
        <p:txBody>
          <a:bodyPr anchor="b"/>
          <a:lstStyle>
            <a:lvl1pPr>
              <a:defRPr sz="469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08565" y="1448226"/>
            <a:ext cx="7869555" cy="7147983"/>
          </a:xfrm>
        </p:spPr>
        <p:txBody>
          <a:bodyPr anchor="t"/>
          <a:lstStyle>
            <a:lvl1pPr marL="0" indent="0">
              <a:buNone/>
              <a:defRPr sz="4693"/>
            </a:lvl1pPr>
            <a:lvl2pPr marL="670575" indent="0">
              <a:buNone/>
              <a:defRPr sz="4107"/>
            </a:lvl2pPr>
            <a:lvl3pPr marL="1341150" indent="0">
              <a:buNone/>
              <a:defRPr sz="3520"/>
            </a:lvl3pPr>
            <a:lvl4pPr marL="2011726" indent="0">
              <a:buNone/>
              <a:defRPr sz="2933"/>
            </a:lvl4pPr>
            <a:lvl5pPr marL="2682301" indent="0">
              <a:buNone/>
              <a:defRPr sz="2933"/>
            </a:lvl5pPr>
            <a:lvl6pPr marL="3352876" indent="0">
              <a:buNone/>
              <a:defRPr sz="2933"/>
            </a:lvl6pPr>
            <a:lvl7pPr marL="4023451" indent="0">
              <a:buNone/>
              <a:defRPr sz="2933"/>
            </a:lvl7pPr>
            <a:lvl8pPr marL="4694027" indent="0">
              <a:buNone/>
              <a:defRPr sz="2933"/>
            </a:lvl8pPr>
            <a:lvl9pPr marL="5364602" indent="0">
              <a:buNone/>
              <a:defRPr sz="2933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0730" y="3017520"/>
            <a:ext cx="5013603" cy="5590329"/>
          </a:xfrm>
        </p:spPr>
        <p:txBody>
          <a:bodyPr/>
          <a:lstStyle>
            <a:lvl1pPr marL="0" indent="0">
              <a:buNone/>
              <a:defRPr sz="2347"/>
            </a:lvl1pPr>
            <a:lvl2pPr marL="670575" indent="0">
              <a:buNone/>
              <a:defRPr sz="2053"/>
            </a:lvl2pPr>
            <a:lvl3pPr marL="1341150" indent="0">
              <a:buNone/>
              <a:defRPr sz="1760"/>
            </a:lvl3pPr>
            <a:lvl4pPr marL="2011726" indent="0">
              <a:buNone/>
              <a:defRPr sz="1467"/>
            </a:lvl4pPr>
            <a:lvl5pPr marL="2682301" indent="0">
              <a:buNone/>
              <a:defRPr sz="1467"/>
            </a:lvl5pPr>
            <a:lvl6pPr marL="3352876" indent="0">
              <a:buNone/>
              <a:defRPr sz="1467"/>
            </a:lvl6pPr>
            <a:lvl7pPr marL="4023451" indent="0">
              <a:buNone/>
              <a:defRPr sz="1467"/>
            </a:lvl7pPr>
            <a:lvl8pPr marL="4694027" indent="0">
              <a:buNone/>
              <a:defRPr sz="1467"/>
            </a:lvl8pPr>
            <a:lvl9pPr marL="5364602" indent="0">
              <a:buNone/>
              <a:defRPr sz="14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10/25/2019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4768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8705" y="535519"/>
            <a:ext cx="13407390" cy="19441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8705" y="2677584"/>
            <a:ext cx="13407390" cy="63819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8705" y="9322649"/>
            <a:ext cx="349758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135061-2F74-46D4-9F8F-C77EF304855D}" type="datetimeFigureOut">
              <a:rPr lang="en-US" smtClean="0"/>
              <a:t>10/25/2019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49215" y="9322649"/>
            <a:ext cx="524637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78515" y="9322649"/>
            <a:ext cx="349758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7369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1341150" rtl="0" eaLnBrk="1" latinLnBrk="0" hangingPunct="1">
        <a:lnSpc>
          <a:spcPct val="90000"/>
        </a:lnSpc>
        <a:spcBef>
          <a:spcPct val="0"/>
        </a:spcBef>
        <a:buNone/>
        <a:defRPr sz="645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35288" indent="-335288" algn="l" defTabSz="1341150" rtl="0" eaLnBrk="1" latinLnBrk="0" hangingPunct="1">
        <a:lnSpc>
          <a:spcPct val="90000"/>
        </a:lnSpc>
        <a:spcBef>
          <a:spcPts val="1467"/>
        </a:spcBef>
        <a:buFont typeface="Arial" panose="020B0604020202020204" pitchFamily="34" charset="0"/>
        <a:buChar char="•"/>
        <a:defRPr sz="4107" kern="1200">
          <a:solidFill>
            <a:schemeClr val="tx1"/>
          </a:solidFill>
          <a:latin typeface="+mn-lt"/>
          <a:ea typeface="+mn-ea"/>
          <a:cs typeface="+mn-cs"/>
        </a:defRPr>
      </a:lvl1pPr>
      <a:lvl2pPr marL="1005863" indent="-335288" algn="l" defTabSz="1341150" rtl="0" eaLnBrk="1" latinLnBrk="0" hangingPunct="1">
        <a:lnSpc>
          <a:spcPct val="90000"/>
        </a:lnSpc>
        <a:spcBef>
          <a:spcPts val="733"/>
        </a:spcBef>
        <a:buFont typeface="Arial" panose="020B0604020202020204" pitchFamily="34" charset="0"/>
        <a:buChar char="•"/>
        <a:defRPr sz="3520" kern="1200">
          <a:solidFill>
            <a:schemeClr val="tx1"/>
          </a:solidFill>
          <a:latin typeface="+mn-lt"/>
          <a:ea typeface="+mn-ea"/>
          <a:cs typeface="+mn-cs"/>
        </a:defRPr>
      </a:lvl2pPr>
      <a:lvl3pPr marL="1676438" indent="-335288" algn="l" defTabSz="1341150" rtl="0" eaLnBrk="1" latinLnBrk="0" hangingPunct="1">
        <a:lnSpc>
          <a:spcPct val="90000"/>
        </a:lnSpc>
        <a:spcBef>
          <a:spcPts val="733"/>
        </a:spcBef>
        <a:buFont typeface="Arial" panose="020B0604020202020204" pitchFamily="34" charset="0"/>
        <a:buChar char="•"/>
        <a:defRPr sz="2933" kern="1200">
          <a:solidFill>
            <a:schemeClr val="tx1"/>
          </a:solidFill>
          <a:latin typeface="+mn-lt"/>
          <a:ea typeface="+mn-ea"/>
          <a:cs typeface="+mn-cs"/>
        </a:defRPr>
      </a:lvl3pPr>
      <a:lvl4pPr marL="2347013" indent="-335288" algn="l" defTabSz="1341150" rtl="0" eaLnBrk="1" latinLnBrk="0" hangingPunct="1">
        <a:lnSpc>
          <a:spcPct val="90000"/>
        </a:lnSpc>
        <a:spcBef>
          <a:spcPts val="733"/>
        </a:spcBef>
        <a:buFont typeface="Arial" panose="020B0604020202020204" pitchFamily="34" charset="0"/>
        <a:buChar char="•"/>
        <a:defRPr sz="2640" kern="1200">
          <a:solidFill>
            <a:schemeClr val="tx1"/>
          </a:solidFill>
          <a:latin typeface="+mn-lt"/>
          <a:ea typeface="+mn-ea"/>
          <a:cs typeface="+mn-cs"/>
        </a:defRPr>
      </a:lvl4pPr>
      <a:lvl5pPr marL="3017589" indent="-335288" algn="l" defTabSz="1341150" rtl="0" eaLnBrk="1" latinLnBrk="0" hangingPunct="1">
        <a:lnSpc>
          <a:spcPct val="90000"/>
        </a:lnSpc>
        <a:spcBef>
          <a:spcPts val="733"/>
        </a:spcBef>
        <a:buFont typeface="Arial" panose="020B0604020202020204" pitchFamily="34" charset="0"/>
        <a:buChar char="•"/>
        <a:defRPr sz="2640" kern="1200">
          <a:solidFill>
            <a:schemeClr val="tx1"/>
          </a:solidFill>
          <a:latin typeface="+mn-lt"/>
          <a:ea typeface="+mn-ea"/>
          <a:cs typeface="+mn-cs"/>
        </a:defRPr>
      </a:lvl5pPr>
      <a:lvl6pPr marL="3688164" indent="-335288" algn="l" defTabSz="1341150" rtl="0" eaLnBrk="1" latinLnBrk="0" hangingPunct="1">
        <a:lnSpc>
          <a:spcPct val="90000"/>
        </a:lnSpc>
        <a:spcBef>
          <a:spcPts val="733"/>
        </a:spcBef>
        <a:buFont typeface="Arial" panose="020B0604020202020204" pitchFamily="34" charset="0"/>
        <a:buChar char="•"/>
        <a:defRPr sz="2640" kern="1200">
          <a:solidFill>
            <a:schemeClr val="tx1"/>
          </a:solidFill>
          <a:latin typeface="+mn-lt"/>
          <a:ea typeface="+mn-ea"/>
          <a:cs typeface="+mn-cs"/>
        </a:defRPr>
      </a:lvl6pPr>
      <a:lvl7pPr marL="4358739" indent="-335288" algn="l" defTabSz="1341150" rtl="0" eaLnBrk="1" latinLnBrk="0" hangingPunct="1">
        <a:lnSpc>
          <a:spcPct val="90000"/>
        </a:lnSpc>
        <a:spcBef>
          <a:spcPts val="733"/>
        </a:spcBef>
        <a:buFont typeface="Arial" panose="020B0604020202020204" pitchFamily="34" charset="0"/>
        <a:buChar char="•"/>
        <a:defRPr sz="2640" kern="1200">
          <a:solidFill>
            <a:schemeClr val="tx1"/>
          </a:solidFill>
          <a:latin typeface="+mn-lt"/>
          <a:ea typeface="+mn-ea"/>
          <a:cs typeface="+mn-cs"/>
        </a:defRPr>
      </a:lvl7pPr>
      <a:lvl8pPr marL="5029314" indent="-335288" algn="l" defTabSz="1341150" rtl="0" eaLnBrk="1" latinLnBrk="0" hangingPunct="1">
        <a:lnSpc>
          <a:spcPct val="90000"/>
        </a:lnSpc>
        <a:spcBef>
          <a:spcPts val="733"/>
        </a:spcBef>
        <a:buFont typeface="Arial" panose="020B0604020202020204" pitchFamily="34" charset="0"/>
        <a:buChar char="•"/>
        <a:defRPr sz="2640" kern="1200">
          <a:solidFill>
            <a:schemeClr val="tx1"/>
          </a:solidFill>
          <a:latin typeface="+mn-lt"/>
          <a:ea typeface="+mn-ea"/>
          <a:cs typeface="+mn-cs"/>
        </a:defRPr>
      </a:lvl8pPr>
      <a:lvl9pPr marL="5699890" indent="-335288" algn="l" defTabSz="1341150" rtl="0" eaLnBrk="1" latinLnBrk="0" hangingPunct="1">
        <a:lnSpc>
          <a:spcPct val="90000"/>
        </a:lnSpc>
        <a:spcBef>
          <a:spcPts val="733"/>
        </a:spcBef>
        <a:buFont typeface="Arial" panose="020B0604020202020204" pitchFamily="34" charset="0"/>
        <a:buChar char="•"/>
        <a:defRPr sz="26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41150" rtl="0" eaLnBrk="1" latinLnBrk="0" hangingPunct="1">
        <a:defRPr sz="2640" kern="1200">
          <a:solidFill>
            <a:schemeClr val="tx1"/>
          </a:solidFill>
          <a:latin typeface="+mn-lt"/>
          <a:ea typeface="+mn-ea"/>
          <a:cs typeface="+mn-cs"/>
        </a:defRPr>
      </a:lvl1pPr>
      <a:lvl2pPr marL="670575" algn="l" defTabSz="1341150" rtl="0" eaLnBrk="1" latinLnBrk="0" hangingPunct="1">
        <a:defRPr sz="2640" kern="1200">
          <a:solidFill>
            <a:schemeClr val="tx1"/>
          </a:solidFill>
          <a:latin typeface="+mn-lt"/>
          <a:ea typeface="+mn-ea"/>
          <a:cs typeface="+mn-cs"/>
        </a:defRPr>
      </a:lvl2pPr>
      <a:lvl3pPr marL="1341150" algn="l" defTabSz="1341150" rtl="0" eaLnBrk="1" latinLnBrk="0" hangingPunct="1">
        <a:defRPr sz="2640" kern="1200">
          <a:solidFill>
            <a:schemeClr val="tx1"/>
          </a:solidFill>
          <a:latin typeface="+mn-lt"/>
          <a:ea typeface="+mn-ea"/>
          <a:cs typeface="+mn-cs"/>
        </a:defRPr>
      </a:lvl3pPr>
      <a:lvl4pPr marL="2011726" algn="l" defTabSz="1341150" rtl="0" eaLnBrk="1" latinLnBrk="0" hangingPunct="1">
        <a:defRPr sz="2640" kern="1200">
          <a:solidFill>
            <a:schemeClr val="tx1"/>
          </a:solidFill>
          <a:latin typeface="+mn-lt"/>
          <a:ea typeface="+mn-ea"/>
          <a:cs typeface="+mn-cs"/>
        </a:defRPr>
      </a:lvl4pPr>
      <a:lvl5pPr marL="2682301" algn="l" defTabSz="1341150" rtl="0" eaLnBrk="1" latinLnBrk="0" hangingPunct="1">
        <a:defRPr sz="2640" kern="1200">
          <a:solidFill>
            <a:schemeClr val="tx1"/>
          </a:solidFill>
          <a:latin typeface="+mn-lt"/>
          <a:ea typeface="+mn-ea"/>
          <a:cs typeface="+mn-cs"/>
        </a:defRPr>
      </a:lvl5pPr>
      <a:lvl6pPr marL="3352876" algn="l" defTabSz="1341150" rtl="0" eaLnBrk="1" latinLnBrk="0" hangingPunct="1">
        <a:defRPr sz="2640" kern="1200">
          <a:solidFill>
            <a:schemeClr val="tx1"/>
          </a:solidFill>
          <a:latin typeface="+mn-lt"/>
          <a:ea typeface="+mn-ea"/>
          <a:cs typeface="+mn-cs"/>
        </a:defRPr>
      </a:lvl6pPr>
      <a:lvl7pPr marL="4023451" algn="l" defTabSz="1341150" rtl="0" eaLnBrk="1" latinLnBrk="0" hangingPunct="1">
        <a:defRPr sz="2640" kern="1200">
          <a:solidFill>
            <a:schemeClr val="tx1"/>
          </a:solidFill>
          <a:latin typeface="+mn-lt"/>
          <a:ea typeface="+mn-ea"/>
          <a:cs typeface="+mn-cs"/>
        </a:defRPr>
      </a:lvl7pPr>
      <a:lvl8pPr marL="4694027" algn="l" defTabSz="1341150" rtl="0" eaLnBrk="1" latinLnBrk="0" hangingPunct="1">
        <a:defRPr sz="2640" kern="1200">
          <a:solidFill>
            <a:schemeClr val="tx1"/>
          </a:solidFill>
          <a:latin typeface="+mn-lt"/>
          <a:ea typeface="+mn-ea"/>
          <a:cs typeface="+mn-cs"/>
        </a:defRPr>
      </a:lvl8pPr>
      <a:lvl9pPr marL="5364602" algn="l" defTabSz="1341150" rtl="0" eaLnBrk="1" latinLnBrk="0" hangingPunct="1">
        <a:defRPr sz="26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9.png"/><Relationship Id="rId3" Type="http://schemas.openxmlformats.org/officeDocument/2006/relationships/image" Target="../media/image1.png"/><Relationship Id="rId7" Type="http://schemas.microsoft.com/office/2007/relationships/hdphoto" Target="../media/hdphoto2.wdp"/><Relationship Id="rId12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7.png"/><Relationship Id="rId5" Type="http://schemas.openxmlformats.org/officeDocument/2006/relationships/image" Target="../media/image2.png"/><Relationship Id="rId15" Type="http://schemas.openxmlformats.org/officeDocument/2006/relationships/image" Target="../media/image11.png"/><Relationship Id="rId10" Type="http://schemas.openxmlformats.org/officeDocument/2006/relationships/image" Target="../media/image6.svg"/><Relationship Id="rId4" Type="http://schemas.microsoft.com/office/2007/relationships/hdphoto" Target="../media/hdphoto1.wdp"/><Relationship Id="rId9" Type="http://schemas.openxmlformats.org/officeDocument/2006/relationships/image" Target="../media/image5.png"/><Relationship Id="rId1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78733BE-059C-47B7-9415-5ADF2F3024F1}"/>
              </a:ext>
            </a:extLst>
          </p:cNvPr>
          <p:cNvSpPr/>
          <p:nvPr/>
        </p:nvSpPr>
        <p:spPr>
          <a:xfrm>
            <a:off x="10811427" y="14822"/>
            <a:ext cx="4832424" cy="100776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71" b="1" i="1" dirty="0">
                <a:latin typeface="Lato" panose="020F0502020204030203" pitchFamily="34" charset="0"/>
                <a:cs typeface="Lato" panose="020F0502020204030203" pitchFamily="34" charset="0"/>
              </a:rPr>
              <a:t>Non-Cognitive Predictors of Student Success:</a:t>
            </a:r>
            <a:br>
              <a:rPr lang="en-US" sz="171" i="1" dirty="0">
                <a:latin typeface="Lato" panose="020F0502020204030203" pitchFamily="34" charset="0"/>
                <a:cs typeface="Lato" panose="020F0502020204030203" pitchFamily="34" charset="0"/>
              </a:rPr>
            </a:br>
            <a:r>
              <a:rPr lang="en-US" sz="171" i="1" dirty="0">
                <a:latin typeface="Lato" panose="020F0502020204030203" pitchFamily="34" charset="0"/>
                <a:cs typeface="Lato" panose="020F0502020204030203" pitchFamily="34" charset="0"/>
              </a:rPr>
              <a:t>A Predictive Validity Comparison Between Domestic and International Students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DC4359A-7BBB-495A-96DE-65574C0C88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67702" y="14822"/>
            <a:ext cx="6400481" cy="1413043"/>
          </a:xfrm>
        </p:spPr>
        <p:txBody>
          <a:bodyPr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sz="4248" b="1" dirty="0">
                <a:solidFill>
                  <a:schemeClr val="bg1"/>
                </a:solidFill>
                <a:latin typeface="Georgia" panose="02040502050405020303" pitchFamily="18" charset="0"/>
                <a:ea typeface="Roboto" panose="02000000000000000000" pitchFamily="2" charset="0"/>
                <a:cs typeface="Arial" panose="020B0604020202020204" pitchFamily="34" charset="0"/>
              </a:rPr>
              <a:t>Who or What is a </a:t>
            </a:r>
            <a:br>
              <a:rPr lang="en-US" sz="4248" b="1" dirty="0">
                <a:solidFill>
                  <a:schemeClr val="bg1"/>
                </a:solidFill>
                <a:latin typeface="Georgia" panose="02040502050405020303" pitchFamily="18" charset="0"/>
                <a:ea typeface="Roboto" panose="02000000000000000000" pitchFamily="2" charset="0"/>
                <a:cs typeface="Arial" panose="020B0604020202020204" pitchFamily="34" charset="0"/>
              </a:rPr>
            </a:br>
            <a:r>
              <a:rPr lang="en-US" sz="4248" b="1" dirty="0">
                <a:solidFill>
                  <a:schemeClr val="bg1"/>
                </a:solidFill>
                <a:latin typeface="Georgia" panose="02040502050405020303" pitchFamily="18" charset="0"/>
                <a:ea typeface="Roboto" panose="02000000000000000000" pitchFamily="2" charset="0"/>
                <a:cs typeface="Arial" panose="020B0604020202020204" pitchFamily="34" charset="0"/>
              </a:rPr>
              <a:t>Data Scientist?</a:t>
            </a:r>
            <a:endParaRPr lang="en-US" sz="4248" dirty="0">
              <a:solidFill>
                <a:schemeClr val="bg1"/>
              </a:solidFill>
              <a:latin typeface="Georgia" panose="02040502050405020303" pitchFamily="18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0C5B857-0E51-4898-BAEF-B471D5E63813}"/>
              </a:ext>
            </a:extLst>
          </p:cNvPr>
          <p:cNvSpPr/>
          <p:nvPr/>
        </p:nvSpPr>
        <p:spPr>
          <a:xfrm>
            <a:off x="4619" y="-4426"/>
            <a:ext cx="4754880" cy="10058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71" b="1" i="1" dirty="0">
                <a:latin typeface="Lato" panose="020F0502020204030203" pitchFamily="34" charset="0"/>
                <a:cs typeface="Lato" panose="020F0502020204030203" pitchFamily="34" charset="0"/>
              </a:rPr>
              <a:t>Non-Cognitive Predictors of Student Success:</a:t>
            </a:r>
            <a:br>
              <a:rPr lang="en-US" sz="171" i="1" dirty="0">
                <a:latin typeface="Lato" panose="020F0502020204030203" pitchFamily="34" charset="0"/>
                <a:cs typeface="Lato" panose="020F0502020204030203" pitchFamily="34" charset="0"/>
              </a:rPr>
            </a:br>
            <a:r>
              <a:rPr lang="en-US" sz="171" i="1" dirty="0">
                <a:latin typeface="Lato" panose="020F0502020204030203" pitchFamily="34" charset="0"/>
                <a:cs typeface="Lato" panose="020F0502020204030203" pitchFamily="34" charset="0"/>
              </a:rPr>
              <a:t>A Predictive Validity Comparison Between Domestic and International Students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35B311-3C19-412C-ADE6-EB2E4158F366}"/>
              </a:ext>
            </a:extLst>
          </p:cNvPr>
          <p:cNvSpPr txBox="1"/>
          <p:nvPr/>
        </p:nvSpPr>
        <p:spPr>
          <a:xfrm>
            <a:off x="256032" y="1077958"/>
            <a:ext cx="4298126" cy="462021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sz="1650" b="1" dirty="0">
                <a:latin typeface="Georgia" panose="02040502050405020303" pitchFamily="18" charset="0"/>
                <a:cs typeface="Arial" panose="020B0604020202020204" pitchFamily="34" charset="0"/>
              </a:rPr>
              <a:t>Introduction</a:t>
            </a:r>
          </a:p>
          <a:p>
            <a:pPr lvl="0" algn="just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500" dirty="0">
                <a:solidFill>
                  <a:srgbClr val="1D1C1D"/>
                </a:solidFill>
                <a:latin typeface="Georgia" panose="02040502050405020303" pitchFamily="18" charset="0"/>
              </a:rPr>
              <a:t>The ‘who is’ and ‘what is’ a Data Scientist is undecided - leading to unmet expectations, misfit hires, and lost time/resources for employers, employees, and applicants.  Using state-of-art NLP and Machine Learning on 8,000+ job postings, we arrive at the features that define the ‘what is’ and cluster other job titles to understand the ‘who is’ a Data Scientist.</a:t>
            </a:r>
            <a:r>
              <a:rPr lang="en-US" altLang="en-US" sz="1500" dirty="0">
                <a:latin typeface="Georgia" panose="02040502050405020303" pitchFamily="18" charset="0"/>
              </a:rPr>
              <a:t> </a:t>
            </a:r>
          </a:p>
          <a:p>
            <a:pPr>
              <a:lnSpc>
                <a:spcPct val="120000"/>
              </a:lnSpc>
            </a:pPr>
            <a:endParaRPr lang="en-US" sz="1200" b="1" dirty="0">
              <a:latin typeface="Georgia" panose="02040502050405020303" pitchFamily="18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endParaRPr lang="en-US" sz="1200" b="1" dirty="0">
              <a:latin typeface="Georgia" panose="02040502050405020303" pitchFamily="18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endParaRPr lang="en-US" sz="1200" b="1" dirty="0">
              <a:latin typeface="Georgia" panose="02040502050405020303" pitchFamily="18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endParaRPr lang="en-US" sz="1200" b="1" dirty="0">
              <a:latin typeface="Georgia" panose="02040502050405020303" pitchFamily="18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endParaRPr lang="en-US" sz="1200" b="1" dirty="0">
              <a:latin typeface="Georgia" panose="02040502050405020303" pitchFamily="18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endParaRPr lang="en-US" sz="1200" b="1" dirty="0">
              <a:latin typeface="Georgia" panose="02040502050405020303" pitchFamily="18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endParaRPr lang="en-US" sz="1200" b="1" dirty="0">
              <a:latin typeface="Georgia" panose="02040502050405020303" pitchFamily="18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endParaRPr lang="en-US" sz="1200" b="1" dirty="0">
              <a:latin typeface="Georgia" panose="02040502050405020303" pitchFamily="18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endParaRPr lang="en-US" sz="1200" b="1" dirty="0">
              <a:latin typeface="Georgia" panose="02040502050405020303" pitchFamily="18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endParaRPr lang="en-US" sz="1200" b="1" dirty="0">
              <a:latin typeface="Georgia" panose="02040502050405020303" pitchFamily="18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endParaRPr lang="en-US" sz="1200" b="1" dirty="0">
              <a:latin typeface="Georgia" panose="02040502050405020303" pitchFamily="18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endParaRPr lang="en-US" sz="1200" b="1" dirty="0">
              <a:latin typeface="Georgia" panose="02040502050405020303" pitchFamily="18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endParaRPr lang="en-US" sz="1200" b="1" dirty="0">
              <a:latin typeface="Georgia" panose="02040502050405020303" pitchFamily="18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endParaRPr lang="en-US" sz="1200" b="1" dirty="0">
              <a:latin typeface="Georgia" panose="02040502050405020303" pitchFamily="18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endParaRPr lang="en-US" sz="1200" b="1" dirty="0">
              <a:latin typeface="Georgia" panose="02040502050405020303" pitchFamily="18" charset="0"/>
              <a:cs typeface="Arial" panose="020B0604020202020204" pitchFamily="34" charset="0"/>
            </a:endParaRPr>
          </a:p>
          <a:p>
            <a:pPr algn="ctr">
              <a:lnSpc>
                <a:spcPct val="120000"/>
              </a:lnSpc>
            </a:pPr>
            <a:r>
              <a:rPr lang="en-US" sz="1650" b="1" dirty="0">
                <a:latin typeface="Georgia" panose="02040502050405020303" pitchFamily="18" charset="0"/>
                <a:cs typeface="Arial" panose="020B0604020202020204" pitchFamily="34" charset="0"/>
              </a:rPr>
              <a:t>Method</a:t>
            </a:r>
          </a:p>
          <a:p>
            <a:pPr marL="182880" indent="-182880">
              <a:buFont typeface="Wingdings" panose="05000000000000000000" pitchFamily="2" charset="2"/>
              <a:buChar char="§"/>
            </a:pPr>
            <a:r>
              <a:rPr lang="en-US" sz="1500" kern="1400" dirty="0">
                <a:latin typeface="Georgia" panose="02040502050405020303" pitchFamily="18" charset="0"/>
                <a:cs typeface="Arial" panose="020B0604020202020204" pitchFamily="34" charset="0"/>
              </a:rPr>
              <a:t>Web scrapped 8,000+ job postings to form data set</a:t>
            </a:r>
          </a:p>
          <a:p>
            <a:pPr marL="182880" indent="-182880">
              <a:buFont typeface="Wingdings" panose="05000000000000000000" pitchFamily="2" charset="2"/>
              <a:buChar char="§"/>
            </a:pPr>
            <a:r>
              <a:rPr lang="en-US" sz="1500" kern="1400" dirty="0">
                <a:latin typeface="Georgia" panose="02040502050405020303" pitchFamily="18" charset="0"/>
                <a:cs typeface="Arial" panose="020B0604020202020204" pitchFamily="34" charset="0"/>
              </a:rPr>
              <a:t>Transform into feature vectors using Universal Sentence Encoder</a:t>
            </a:r>
          </a:p>
          <a:p>
            <a:pPr marL="182880" indent="-182880">
              <a:buFont typeface="Wingdings" panose="05000000000000000000" pitchFamily="2" charset="2"/>
              <a:buChar char="§"/>
            </a:pPr>
            <a:r>
              <a:rPr lang="en-US" sz="1500" kern="1400" dirty="0">
                <a:latin typeface="Georgia" panose="02040502050405020303" pitchFamily="18" charset="0"/>
                <a:cs typeface="Arial" panose="020B0604020202020204" pitchFamily="34" charset="0"/>
              </a:rPr>
              <a:t>Labeled clustering and neural network for classification</a:t>
            </a:r>
          </a:p>
          <a:p>
            <a:pPr marL="182880" indent="-182880">
              <a:buFont typeface="Wingdings" panose="05000000000000000000" pitchFamily="2" charset="2"/>
              <a:buChar char="§"/>
            </a:pPr>
            <a:r>
              <a:rPr lang="en-US" sz="1500" kern="1400" dirty="0">
                <a:latin typeface="Georgia" panose="02040502050405020303" pitchFamily="18" charset="0"/>
                <a:cs typeface="Arial" panose="020B0604020202020204" pitchFamily="34" charset="0"/>
              </a:rPr>
              <a:t>Reverse engineered results to find Features of Importance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AC155C6-7E35-4156-B9B3-271571AF60CC}"/>
              </a:ext>
            </a:extLst>
          </p:cNvPr>
          <p:cNvSpPr txBox="1"/>
          <p:nvPr/>
        </p:nvSpPr>
        <p:spPr>
          <a:xfrm>
            <a:off x="24497" y="129963"/>
            <a:ext cx="4609786" cy="8448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45" b="1" i="1" dirty="0">
                <a:latin typeface="Georgia" panose="02040502050405020303" pitchFamily="18" charset="0"/>
                <a:cs typeface="Lato" panose="020F0502020204030203" pitchFamily="34" charset="0"/>
              </a:rPr>
              <a:t>A Data Science Approach to Define the Data Scientist</a:t>
            </a:r>
            <a:endParaRPr lang="en-US" sz="2445" i="1" dirty="0">
              <a:latin typeface="Georgia" panose="02040502050405020303" pitchFamily="18" charset="0"/>
              <a:cs typeface="Lato" panose="020F0502020204030203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771132" y="8632710"/>
            <a:ext cx="6010043" cy="1412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rgia" panose="02040502050405020303" pitchFamily="18" charset="0"/>
                <a:cs typeface="Arial" panose="020B0604020202020204" pitchFamily="34" charset="0"/>
              </a:rPr>
              <a:t>Andy Ho	An Nguyen	Jodi Pafford	</a:t>
            </a:r>
          </a:p>
          <a:p>
            <a:pPr algn="ctr"/>
            <a:r>
              <a:rPr lang="en-US" sz="22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rgia" panose="02040502050405020303" pitchFamily="18" charset="0"/>
                <a:cs typeface="Arial" panose="020B0604020202020204" pitchFamily="34" charset="0"/>
              </a:rPr>
              <a:t>Dr. Robert Slater</a:t>
            </a:r>
          </a:p>
          <a:p>
            <a:pPr algn="ctr"/>
            <a:endParaRPr lang="en-US" sz="10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Georgia" panose="02040502050405020303" pitchFamily="18" charset="0"/>
              <a:cs typeface="Arial" panose="020B0604020202020204" pitchFamily="34" charset="0"/>
            </a:endParaRPr>
          </a:p>
          <a:p>
            <a:pPr algn="just"/>
            <a:endParaRPr lang="en-US" sz="978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Georgia" panose="02040502050405020303" pitchFamily="18" charset="0"/>
              <a:cs typeface="Arial" panose="020B0604020202020204" pitchFamily="34" charset="0"/>
            </a:endParaRPr>
          </a:p>
          <a:p>
            <a:pPr algn="ctr"/>
            <a:r>
              <a:rPr lang="en-US" sz="2200" b="1" dirty="0">
                <a:ln w="0"/>
                <a:solidFill>
                  <a:schemeClr val="bg2">
                    <a:lumMod val="9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rgia" panose="02040502050405020303" pitchFamily="18" charset="0"/>
                <a:cs typeface="Arial" panose="020B0604020202020204" pitchFamily="34" charset="0"/>
              </a:rPr>
              <a:t>Master of Science in Data Science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5763" b="77322" l="10000" r="90000"/>
                    </a14:imgEffect>
                  </a14:imgLayer>
                </a14:imgProps>
              </a:ext>
            </a:extLst>
          </a:blip>
          <a:srcRect t="19318" b="16233"/>
          <a:stretch/>
        </p:blipFill>
        <p:spPr>
          <a:xfrm>
            <a:off x="7107" y="9259639"/>
            <a:ext cx="1859087" cy="79876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96733" y="9189229"/>
            <a:ext cx="1621324" cy="85332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525577" y="9409325"/>
            <a:ext cx="3119966" cy="534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36" b="1" dirty="0">
                <a:ln w="0"/>
                <a:latin typeface="Georgia" panose="02040502050405020303" pitchFamily="18" charset="0"/>
                <a:cs typeface="Arial" panose="020B0604020202020204" pitchFamily="34" charset="0"/>
              </a:rPr>
              <a:t>Southern Methodist University</a:t>
            </a:r>
          </a:p>
          <a:p>
            <a:pPr algn="ctr"/>
            <a:r>
              <a:rPr lang="en-US" sz="1436" b="1" dirty="0">
                <a:ln w="0"/>
                <a:latin typeface="Georgia" panose="02040502050405020303" pitchFamily="18" charset="0"/>
                <a:cs typeface="Arial" panose="020B0604020202020204" pitchFamily="34" charset="0"/>
              </a:rPr>
              <a:t>Dallas, TX 75375, USA</a:t>
            </a:r>
            <a:endParaRPr lang="en-US" sz="1436" dirty="0">
              <a:latin typeface="Georgia" panose="02040502050405020303" pitchFamily="18" charset="0"/>
              <a:cs typeface="Arial" panose="020B0604020202020204" pitchFamily="34" charset="0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39EF158-D833-4519-A35C-0378411C2F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hq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824" b="97961" l="10000" r="96182">
                        <a14:foregroundMark x1="26939" y1="2824" x2="26939" y2="2824"/>
                        <a14:foregroundMark x1="96242" y1="3686" x2="96242" y2="3686"/>
                        <a14:foregroundMark x1="73364" y1="3255" x2="73364" y2="3255"/>
                        <a14:foregroundMark x1="73030" y1="2824" x2="76697" y2="5255"/>
                        <a14:foregroundMark x1="76697" y1="5255" x2="78848" y2="5333"/>
                        <a14:foregroundMark x1="73364" y1="9529" x2="76576" y2="9529"/>
                        <a14:foregroundMark x1="76576" y1="9529" x2="83606" y2="8667"/>
                        <a14:foregroundMark x1="83606" y1="8667" x2="95394" y2="9529"/>
                        <a14:foregroundMark x1="95394" y1="9529" x2="94000" y2="12431"/>
                        <a14:foregroundMark x1="94000" y1="12431" x2="72697" y2="11608"/>
                        <a14:foregroundMark x1="79152" y1="13255" x2="73667" y2="13255"/>
                        <a14:foregroundMark x1="95606" y1="13255" x2="87545" y2="12863"/>
                        <a14:foregroundMark x1="41455" y1="92941" x2="47303" y2="95882"/>
                        <a14:foregroundMark x1="47303" y1="95882" x2="53303" y2="96471"/>
                        <a14:foregroundMark x1="53303" y1="96471" x2="56333" y2="94706"/>
                        <a14:foregroundMark x1="56333" y1="94706" x2="58515" y2="90863"/>
                        <a14:foregroundMark x1="64667" y1="95882" x2="74636" y2="94196"/>
                        <a14:foregroundMark x1="74636" y1="94196" x2="77545" y2="94196"/>
                        <a14:foregroundMark x1="77545" y1="94196" x2="79485" y2="95020"/>
                        <a14:foregroundMark x1="62727" y1="93804" x2="63697" y2="97294"/>
                        <a14:foregroundMark x1="63697" y1="97294" x2="63697" y2="97961"/>
                        <a14:foregroundMark x1="81727" y1="93373" x2="65303" y2="94196"/>
                        <a14:foregroundMark x1="81091" y1="96706" x2="68000" y2="96275"/>
                        <a14:foregroundMark x1="68000" y1="96275" x2="64727" y2="97451"/>
                        <a14:foregroundMark x1="64727" y1="97451" x2="64667" y2="97529"/>
                        <a14:foregroundMark x1="66909" y1="97961" x2="70515" y2="97961"/>
                        <a14:foregroundMark x1="70515" y1="97961" x2="71758" y2="975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58" t="2034" r="3111" b="1385"/>
          <a:stretch/>
        </p:blipFill>
        <p:spPr bwMode="auto">
          <a:xfrm>
            <a:off x="4828833" y="1628416"/>
            <a:ext cx="5883123" cy="4620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9" name="Group 48"/>
          <p:cNvGrpSpPr/>
          <p:nvPr/>
        </p:nvGrpSpPr>
        <p:grpSpPr>
          <a:xfrm>
            <a:off x="10914637" y="8992411"/>
            <a:ext cx="2761256" cy="1297623"/>
            <a:chOff x="10912908" y="9038528"/>
            <a:chExt cx="2761256" cy="1297623"/>
          </a:xfrm>
        </p:grpSpPr>
        <p:pic>
          <p:nvPicPr>
            <p:cNvPr id="20" name="Picture 19" descr="A picture containing black, drawing&#10;&#10;Description automatically generated">
              <a:extLst>
                <a:ext uri="{FF2B5EF4-FFF2-40B4-BE49-F238E27FC236}">
                  <a16:creationId xmlns:a16="http://schemas.microsoft.com/office/drawing/2014/main" id="{13469F6B-D88E-4E9E-B782-AC9593D4D2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241" t="9140" r="8252" b="8117"/>
            <a:stretch/>
          </p:blipFill>
          <p:spPr>
            <a:xfrm>
              <a:off x="10912908" y="9066439"/>
              <a:ext cx="937795" cy="940476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683F726-B1F9-42D9-904C-C0F863D84F00}"/>
                </a:ext>
              </a:extLst>
            </p:cNvPr>
            <p:cNvSpPr txBox="1"/>
            <p:nvPr/>
          </p:nvSpPr>
          <p:spPr>
            <a:xfrm>
              <a:off x="11850703" y="9038528"/>
              <a:ext cx="1823461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Georgia" panose="02040502050405020303" pitchFamily="18" charset="0"/>
                </a:rPr>
                <a:t>Interact with our data by visiting our Tableau Website</a:t>
              </a:r>
            </a:p>
          </p:txBody>
        </p:sp>
        <p:pic>
          <p:nvPicPr>
            <p:cNvPr id="12" name="Graphic 11" descr="Line arrow Slight curve">
              <a:extLst>
                <a:ext uri="{FF2B5EF4-FFF2-40B4-BE49-F238E27FC236}">
                  <a16:creationId xmlns:a16="http://schemas.microsoft.com/office/drawing/2014/main" id="{F00656A2-B3AC-408C-B666-0503557F566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/>
          </p:blipFill>
          <p:spPr>
            <a:xfrm flipH="1">
              <a:off x="11829589" y="9408257"/>
              <a:ext cx="927894" cy="927894"/>
            </a:xfrm>
            <a:prstGeom prst="rect">
              <a:avLst/>
            </a:prstGeom>
          </p:spPr>
        </p:pic>
      </p:grpSp>
      <p:sp>
        <p:nvSpPr>
          <p:cNvPr id="19" name="Title 4">
            <a:extLst>
              <a:ext uri="{FF2B5EF4-FFF2-40B4-BE49-F238E27FC236}">
                <a16:creationId xmlns:a16="http://schemas.microsoft.com/office/drawing/2014/main" id="{DDC4359A-7BBB-495A-96DE-65574C0C88E6}"/>
              </a:ext>
            </a:extLst>
          </p:cNvPr>
          <p:cNvSpPr txBox="1">
            <a:spLocks/>
          </p:cNvSpPr>
          <p:nvPr/>
        </p:nvSpPr>
        <p:spPr>
          <a:xfrm>
            <a:off x="4701070" y="6656832"/>
            <a:ext cx="6155267" cy="191414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134115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900" b="1" dirty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Roboto" panose="02000000000000000000" pitchFamily="2" charset="0"/>
                <a:cs typeface="Arial" panose="020B0604020202020204" pitchFamily="34" charset="0"/>
              </a:rPr>
              <a:t>A Data Scientist is a </a:t>
            </a:r>
            <a:r>
              <a:rPr lang="en-US" sz="2900" b="1" i="1" dirty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Roboto" panose="02000000000000000000" pitchFamily="2" charset="0"/>
                <a:cs typeface="Arial" panose="020B0604020202020204" pitchFamily="34" charset="0"/>
              </a:rPr>
              <a:t>statistician</a:t>
            </a:r>
            <a:r>
              <a:rPr lang="en-US" sz="2900" b="1" dirty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Roboto" panose="02000000000000000000" pitchFamily="2" charset="0"/>
                <a:cs typeface="Arial" panose="020B0604020202020204" pitchFamily="34" charset="0"/>
              </a:rPr>
              <a:t> who can code, communicate, and collaborate.</a:t>
            </a:r>
            <a:endParaRPr lang="en-US" sz="2900" dirty="0">
              <a:solidFill>
                <a:schemeClr val="bg2">
                  <a:lumMod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07958E7-87FA-4EDD-B1F1-0D9D14CC8237}"/>
              </a:ext>
            </a:extLst>
          </p:cNvPr>
          <p:cNvGrpSpPr/>
          <p:nvPr/>
        </p:nvGrpSpPr>
        <p:grpSpPr>
          <a:xfrm>
            <a:off x="11381805" y="6396987"/>
            <a:ext cx="3789779" cy="2569508"/>
            <a:chOff x="801278" y="838987"/>
            <a:chExt cx="7714072" cy="5448322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1D90EEFE-DEF5-46F2-AEC8-47D1931CDDC5}"/>
                </a:ext>
              </a:extLst>
            </p:cNvPr>
            <p:cNvGrpSpPr/>
            <p:nvPr/>
          </p:nvGrpSpPr>
          <p:grpSpPr>
            <a:xfrm>
              <a:off x="801278" y="838987"/>
              <a:ext cx="7714072" cy="5448322"/>
              <a:chOff x="801278" y="838987"/>
              <a:chExt cx="7714072" cy="5448322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BBCA4437-7468-41D1-A5BC-C82B56FF68BE}"/>
                  </a:ext>
                </a:extLst>
              </p:cNvPr>
              <p:cNvGrpSpPr/>
              <p:nvPr/>
            </p:nvGrpSpPr>
            <p:grpSpPr>
              <a:xfrm>
                <a:off x="801278" y="838987"/>
                <a:ext cx="7714072" cy="5448322"/>
                <a:chOff x="1756612" y="1372999"/>
                <a:chExt cx="6758738" cy="4895455"/>
              </a:xfrm>
            </p:grpSpPr>
            <p:pic>
              <p:nvPicPr>
                <p:cNvPr id="33" name="Picture 32">
                  <a:extLst>
                    <a:ext uri="{FF2B5EF4-FFF2-40B4-BE49-F238E27FC236}">
                      <a16:creationId xmlns:a16="http://schemas.microsoft.com/office/drawing/2014/main" id="{08427C7B-3384-4E37-A891-212876AD4B76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756612" y="1373001"/>
                  <a:ext cx="6758738" cy="4895453"/>
                </a:xfrm>
                <a:prstGeom prst="rect">
                  <a:avLst/>
                </a:prstGeom>
              </p:spPr>
            </p:pic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FED896E6-4764-49A3-9D14-39CA3829CDFB}"/>
                    </a:ext>
                  </a:extLst>
                </p:cNvPr>
                <p:cNvSpPr/>
                <p:nvPr/>
              </p:nvSpPr>
              <p:spPr>
                <a:xfrm>
                  <a:off x="7291137" y="1372999"/>
                  <a:ext cx="1224213" cy="10382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2385EEE0-9FB5-4EFF-9F8C-545F71DC8C55}"/>
                    </a:ext>
                  </a:extLst>
                </p:cNvPr>
                <p:cNvSpPr/>
                <p:nvPr/>
              </p:nvSpPr>
              <p:spPr>
                <a:xfrm>
                  <a:off x="2343636" y="1923068"/>
                  <a:ext cx="720075" cy="16968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C0922AC4-9E71-4F75-B655-0EB44E1A38F1}"/>
                    </a:ext>
                  </a:extLst>
                </p:cNvPr>
                <p:cNvSpPr/>
                <p:nvPr/>
              </p:nvSpPr>
              <p:spPr>
                <a:xfrm>
                  <a:off x="3216111" y="3112416"/>
                  <a:ext cx="720075" cy="16968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34CEB076-EC4A-494B-B32C-08D6B978D8EC}"/>
                    </a:ext>
                  </a:extLst>
                </p:cNvPr>
                <p:cNvSpPr/>
                <p:nvPr/>
              </p:nvSpPr>
              <p:spPr>
                <a:xfrm>
                  <a:off x="3936186" y="3149337"/>
                  <a:ext cx="720075" cy="16968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BE49844E-59BA-445D-8225-9652202DF228}"/>
                    </a:ext>
                  </a:extLst>
                </p:cNvPr>
                <p:cNvSpPr/>
                <p:nvPr/>
              </p:nvSpPr>
              <p:spPr>
                <a:xfrm>
                  <a:off x="4918145" y="3667541"/>
                  <a:ext cx="720075" cy="16968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9DC7B0C2-11B9-4F6F-A01D-D06D45E52090}"/>
                    </a:ext>
                  </a:extLst>
                </p:cNvPr>
                <p:cNvSpPr/>
                <p:nvPr/>
              </p:nvSpPr>
              <p:spPr>
                <a:xfrm>
                  <a:off x="5638220" y="3904782"/>
                  <a:ext cx="720075" cy="16968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DA853D16-F0E7-44AA-934E-1FBDB5B360AD}"/>
                    </a:ext>
                  </a:extLst>
                </p:cNvPr>
                <p:cNvSpPr/>
                <p:nvPr/>
              </p:nvSpPr>
              <p:spPr>
                <a:xfrm>
                  <a:off x="6667313" y="4669924"/>
                  <a:ext cx="720075" cy="16968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A4762663-0574-4F1C-91EB-2348DDE357F0}"/>
                  </a:ext>
                </a:extLst>
              </p:cNvPr>
              <p:cNvSpPr/>
              <p:nvPr/>
            </p:nvSpPr>
            <p:spPr>
              <a:xfrm>
                <a:off x="817615" y="950896"/>
                <a:ext cx="7697735" cy="61957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chemeClr val="tx1"/>
                    </a:solidFill>
                    <a:latin typeface="Georgia" panose="02040502050405020303" pitchFamily="18" charset="0"/>
                  </a:rPr>
                  <a:t>Data Set Distribution by Titles</a:t>
                </a:r>
              </a:p>
            </p:txBody>
          </p: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6D760D4-135D-4A24-8DFA-D20C8983E5C8}"/>
                </a:ext>
              </a:extLst>
            </p:cNvPr>
            <p:cNvSpPr txBox="1"/>
            <p:nvPr/>
          </p:nvSpPr>
          <p:spPr>
            <a:xfrm>
              <a:off x="1436295" y="1708776"/>
              <a:ext cx="1002365" cy="1683888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r>
                <a:rPr lang="en-US" sz="2000" b="1" dirty="0"/>
                <a:t>2,926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B6869BF-5905-4CF0-A780-E20E87E9FCE9}"/>
                </a:ext>
              </a:extLst>
            </p:cNvPr>
            <p:cNvSpPr txBox="1"/>
            <p:nvPr/>
          </p:nvSpPr>
          <p:spPr>
            <a:xfrm>
              <a:off x="2419304" y="3002538"/>
              <a:ext cx="1002365" cy="1594495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r>
                <a:rPr lang="en-US" sz="2000" b="1" dirty="0"/>
                <a:t>1,742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DB3CD90-2FD6-4646-8222-740A5A979946}"/>
                </a:ext>
              </a:extLst>
            </p:cNvPr>
            <p:cNvSpPr txBox="1"/>
            <p:nvPr/>
          </p:nvSpPr>
          <p:spPr>
            <a:xfrm>
              <a:off x="3381212" y="3041815"/>
              <a:ext cx="1002365" cy="1466433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r>
                <a:rPr lang="en-US" sz="2000" b="1" dirty="0"/>
                <a:t>1,718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9B4F1E1-6DDA-48A2-B80A-E481BA7FDFD2}"/>
                </a:ext>
              </a:extLst>
            </p:cNvPr>
            <p:cNvSpPr txBox="1"/>
            <p:nvPr/>
          </p:nvSpPr>
          <p:spPr>
            <a:xfrm>
              <a:off x="4334895" y="3618422"/>
              <a:ext cx="1002365" cy="1436571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r>
                <a:rPr lang="en-US" sz="2000" b="1" dirty="0"/>
                <a:t>1,200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218FA18-B885-43B8-8849-4EB49FC586EF}"/>
                </a:ext>
              </a:extLst>
            </p:cNvPr>
            <p:cNvSpPr txBox="1"/>
            <p:nvPr/>
          </p:nvSpPr>
          <p:spPr>
            <a:xfrm>
              <a:off x="5296990" y="3883817"/>
              <a:ext cx="1002365" cy="1171177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pPr algn="r"/>
              <a:r>
                <a:rPr lang="en-US" sz="2000" b="1" dirty="0"/>
                <a:t>952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AF5019E-2BD6-4297-AB9A-2B50A4F27F67}"/>
                </a:ext>
              </a:extLst>
            </p:cNvPr>
            <p:cNvSpPr txBox="1"/>
            <p:nvPr/>
          </p:nvSpPr>
          <p:spPr>
            <a:xfrm>
              <a:off x="6300020" y="3392666"/>
              <a:ext cx="1002365" cy="1329310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r>
                <a:rPr lang="en-US" sz="2000" b="1" dirty="0"/>
                <a:t>200</a:t>
              </a:r>
              <a:endParaRPr lang="en-US" sz="2800" b="1" dirty="0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4A278F78-5F61-4534-BE37-02B26FDB27AB}"/>
                </a:ext>
              </a:extLst>
            </p:cNvPr>
            <p:cNvSpPr/>
            <p:nvPr/>
          </p:nvSpPr>
          <p:spPr>
            <a:xfrm>
              <a:off x="801278" y="2488676"/>
              <a:ext cx="397161" cy="130256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1" name="Picture 40">
            <a:extLst>
              <a:ext uri="{FF2B5EF4-FFF2-40B4-BE49-F238E27FC236}">
                <a16:creationId xmlns:a16="http://schemas.microsoft.com/office/drawing/2014/main" id="{A498BBA3-93BD-447D-853F-1A5A88D6837D}"/>
              </a:ext>
            </a:extLst>
          </p:cNvPr>
          <p:cNvPicPr/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83" t="20566" r="8742"/>
          <a:stretch/>
        </p:blipFill>
        <p:spPr bwMode="auto">
          <a:xfrm>
            <a:off x="11040666" y="322599"/>
            <a:ext cx="4275866" cy="322749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0789920" y="14822"/>
            <a:ext cx="49542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Georgia" panose="02040502050405020303" pitchFamily="18" charset="0"/>
              </a:rPr>
              <a:t>PCA: Data Scientist and Statisticians are Neighbors</a:t>
            </a:r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6565" y="3429955"/>
            <a:ext cx="4373988" cy="2911016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6FD3967B-EE7E-4D45-A408-879F23E1AC85}"/>
              </a:ext>
            </a:extLst>
          </p:cNvPr>
          <p:cNvSpPr txBox="1"/>
          <p:nvPr/>
        </p:nvSpPr>
        <p:spPr>
          <a:xfrm>
            <a:off x="13378507" y="811405"/>
            <a:ext cx="1188720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noAutofit/>
          </a:bodyPr>
          <a:lstStyle/>
          <a:p>
            <a:pPr algn="ctr"/>
            <a:r>
              <a:rPr lang="en-US" sz="1400" dirty="0">
                <a:latin typeface="Georgia" panose="02040502050405020303" pitchFamily="18" charset="0"/>
              </a:rPr>
              <a:t>Data Analyst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26455B7-1B76-4A27-B3E3-D1DA1E70223C}"/>
              </a:ext>
            </a:extLst>
          </p:cNvPr>
          <p:cNvSpPr txBox="1"/>
          <p:nvPr/>
        </p:nvSpPr>
        <p:spPr>
          <a:xfrm>
            <a:off x="12351493" y="1438899"/>
            <a:ext cx="1280160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noAutofit/>
          </a:bodyPr>
          <a:lstStyle/>
          <a:p>
            <a:pPr algn="ctr"/>
            <a:r>
              <a:rPr lang="en-US" sz="1400" dirty="0">
                <a:latin typeface="Georgia" panose="02040502050405020303" pitchFamily="18" charset="0"/>
              </a:rPr>
              <a:t>Data Scientist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2C3531A-32AD-44DE-8F8E-C0DF022FE18D}"/>
              </a:ext>
            </a:extLst>
          </p:cNvPr>
          <p:cNvSpPr txBox="1"/>
          <p:nvPr/>
        </p:nvSpPr>
        <p:spPr>
          <a:xfrm>
            <a:off x="11389832" y="2049055"/>
            <a:ext cx="1097280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noAutofit/>
          </a:bodyPr>
          <a:lstStyle/>
          <a:p>
            <a:pPr algn="ctr"/>
            <a:r>
              <a:rPr lang="en-US" sz="1400" dirty="0">
                <a:latin typeface="Georgia" panose="02040502050405020303" pitchFamily="18" charset="0"/>
              </a:rPr>
              <a:t>Statistician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F3F66D3-A698-40FE-85BC-568E3699AB00}"/>
              </a:ext>
            </a:extLst>
          </p:cNvPr>
          <p:cNvSpPr txBox="1"/>
          <p:nvPr/>
        </p:nvSpPr>
        <p:spPr>
          <a:xfrm>
            <a:off x="11389831" y="2887882"/>
            <a:ext cx="2103120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noAutofit/>
          </a:bodyPr>
          <a:lstStyle/>
          <a:p>
            <a:pPr algn="ctr"/>
            <a:r>
              <a:rPr lang="en-US" sz="1400" dirty="0">
                <a:latin typeface="Georgia" panose="02040502050405020303" pitchFamily="18" charset="0"/>
              </a:rPr>
              <a:t>Database Administrator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7AB86C5-37B1-44F1-8C46-DA331D6F7607}"/>
              </a:ext>
            </a:extLst>
          </p:cNvPr>
          <p:cNvSpPr txBox="1"/>
          <p:nvPr/>
        </p:nvSpPr>
        <p:spPr>
          <a:xfrm>
            <a:off x="13563168" y="2424428"/>
            <a:ext cx="1371600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noAutofit/>
          </a:bodyPr>
          <a:lstStyle/>
          <a:p>
            <a:pPr algn="ctr"/>
            <a:r>
              <a:rPr lang="en-US" sz="1400" dirty="0">
                <a:latin typeface="Georgia" panose="02040502050405020303" pitchFamily="18" charset="0"/>
              </a:rPr>
              <a:t>Data Engineer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B5E9919-41C6-4DAD-9331-B91190AFA1D0}"/>
              </a:ext>
            </a:extLst>
          </p:cNvPr>
          <p:cNvSpPr txBox="1"/>
          <p:nvPr/>
        </p:nvSpPr>
        <p:spPr>
          <a:xfrm>
            <a:off x="13990447" y="1778594"/>
            <a:ext cx="1645920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noAutofit/>
          </a:bodyPr>
          <a:lstStyle/>
          <a:p>
            <a:pPr algn="ctr"/>
            <a:r>
              <a:rPr lang="en-US" sz="1400" dirty="0">
                <a:latin typeface="Georgia" panose="02040502050405020303" pitchFamily="18" charset="0"/>
              </a:rPr>
              <a:t>Software Engineer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650DF6-E4A0-4C10-9B01-2F1F6C67E7C4}"/>
              </a:ext>
            </a:extLst>
          </p:cNvPr>
          <p:cNvSpPr txBox="1"/>
          <p:nvPr/>
        </p:nvSpPr>
        <p:spPr>
          <a:xfrm>
            <a:off x="11167412" y="3525267"/>
            <a:ext cx="4372769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Georgia" panose="02040502050405020303" pitchFamily="18" charset="0"/>
              </a:rPr>
              <a:t>Software Engineer 		Data Analyst		Statistician</a:t>
            </a:r>
          </a:p>
          <a:p>
            <a:endParaRPr lang="en-US" sz="600" dirty="0">
              <a:latin typeface="Georgia" panose="02040502050405020303" pitchFamily="18" charset="0"/>
            </a:endParaRPr>
          </a:p>
          <a:p>
            <a:r>
              <a:rPr lang="en-US" sz="1200" dirty="0">
                <a:latin typeface="Georgia" panose="02040502050405020303" pitchFamily="18" charset="0"/>
              </a:rPr>
              <a:t>Data Scientist   		Data Engineer 	Database 								Administrator</a:t>
            </a:r>
          </a:p>
        </p:txBody>
      </p:sp>
      <p:pic>
        <p:nvPicPr>
          <p:cNvPr id="51" name="Content Placeholder 5">
            <a:extLst>
              <a:ext uri="{FF2B5EF4-FFF2-40B4-BE49-F238E27FC236}">
                <a16:creationId xmlns:a16="http://schemas.microsoft.com/office/drawing/2014/main" id="{AED3F23F-C305-4A54-9C92-C2755755C4B2}"/>
              </a:ext>
            </a:extLst>
          </p:cNvPr>
          <p:cNvPicPr/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447" t="14224" r="15528" b="73694"/>
          <a:stretch/>
        </p:blipFill>
        <p:spPr bwMode="auto">
          <a:xfrm>
            <a:off x="10886274" y="3521862"/>
            <a:ext cx="365760" cy="54864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2" name="Content Placeholder 5">
            <a:extLst>
              <a:ext uri="{FF2B5EF4-FFF2-40B4-BE49-F238E27FC236}">
                <a16:creationId xmlns:a16="http://schemas.microsoft.com/office/drawing/2014/main" id="{AED3F23F-C305-4A54-9C92-C2755755C4B2}"/>
              </a:ext>
            </a:extLst>
          </p:cNvPr>
          <p:cNvPicPr/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438" t="26036" r="15528" b="61883"/>
          <a:stretch/>
        </p:blipFill>
        <p:spPr bwMode="auto">
          <a:xfrm>
            <a:off x="12695898" y="3521862"/>
            <a:ext cx="365760" cy="54864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3" name="Content Placeholder 5">
            <a:extLst>
              <a:ext uri="{FF2B5EF4-FFF2-40B4-BE49-F238E27FC236}">
                <a16:creationId xmlns:a16="http://schemas.microsoft.com/office/drawing/2014/main" id="{AED3F23F-C305-4A54-9C92-C2755755C4B2}"/>
              </a:ext>
            </a:extLst>
          </p:cNvPr>
          <p:cNvPicPr/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447" t="37850" r="15528" b="50085"/>
          <a:stretch/>
        </p:blipFill>
        <p:spPr bwMode="auto">
          <a:xfrm>
            <a:off x="14090328" y="3521862"/>
            <a:ext cx="365760" cy="54864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4" name="Picture 13" descr="A picture containing flower&#10;&#10;Description automatically generated">
            <a:extLst>
              <a:ext uri="{FF2B5EF4-FFF2-40B4-BE49-F238E27FC236}">
                <a16:creationId xmlns:a16="http://schemas.microsoft.com/office/drawing/2014/main" id="{402242B1-3597-45DA-A4CA-2B09BAF6E851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54" t="12316" r="9810" b="12500"/>
          <a:stretch/>
        </p:blipFill>
        <p:spPr>
          <a:xfrm>
            <a:off x="11167412" y="4167569"/>
            <a:ext cx="4081993" cy="3227832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C09A0CD1-F76A-4ED3-8EF4-E1B6842A5249}"/>
              </a:ext>
            </a:extLst>
          </p:cNvPr>
          <p:cNvSpPr txBox="1"/>
          <p:nvPr/>
        </p:nvSpPr>
        <p:spPr>
          <a:xfrm>
            <a:off x="11213340" y="4480666"/>
            <a:ext cx="1188720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noAutofit/>
          </a:bodyPr>
          <a:lstStyle/>
          <a:p>
            <a:pPr algn="ctr"/>
            <a:r>
              <a:rPr lang="en-US" sz="1400" dirty="0">
                <a:latin typeface="Georgia" panose="02040502050405020303" pitchFamily="18" charset="0"/>
              </a:rPr>
              <a:t>Data Analyst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7ABAD3B-C0C0-4362-89AC-ABE6491EAAC6}"/>
              </a:ext>
            </a:extLst>
          </p:cNvPr>
          <p:cNvSpPr txBox="1"/>
          <p:nvPr/>
        </p:nvSpPr>
        <p:spPr>
          <a:xfrm>
            <a:off x="12162319" y="5191998"/>
            <a:ext cx="1280160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noAutofit/>
          </a:bodyPr>
          <a:lstStyle/>
          <a:p>
            <a:pPr algn="ctr"/>
            <a:r>
              <a:rPr lang="en-US" sz="1400" dirty="0">
                <a:latin typeface="Georgia" panose="02040502050405020303" pitchFamily="18" charset="0"/>
              </a:rPr>
              <a:t>Data Scientist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8E4E27C-3339-46D3-A359-9FB03AC6157C}"/>
              </a:ext>
            </a:extLst>
          </p:cNvPr>
          <p:cNvSpPr txBox="1"/>
          <p:nvPr/>
        </p:nvSpPr>
        <p:spPr>
          <a:xfrm>
            <a:off x="11016013" y="5990151"/>
            <a:ext cx="1097280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noAutofit/>
          </a:bodyPr>
          <a:lstStyle/>
          <a:p>
            <a:pPr algn="ctr"/>
            <a:r>
              <a:rPr lang="en-US" sz="1400" dirty="0">
                <a:latin typeface="Georgia" panose="02040502050405020303" pitchFamily="18" charset="0"/>
              </a:rPr>
              <a:t>Statistician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5FD3BAE-7240-478B-AC10-ED4275BB16BE}"/>
              </a:ext>
            </a:extLst>
          </p:cNvPr>
          <p:cNvSpPr txBox="1"/>
          <p:nvPr/>
        </p:nvSpPr>
        <p:spPr>
          <a:xfrm>
            <a:off x="10875280" y="6714039"/>
            <a:ext cx="1476213" cy="5447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noAutofit/>
          </a:bodyPr>
          <a:lstStyle/>
          <a:p>
            <a:pPr algn="ctr"/>
            <a:r>
              <a:rPr lang="en-US" sz="1400" dirty="0">
                <a:latin typeface="Georgia" panose="02040502050405020303" pitchFamily="18" charset="0"/>
              </a:rPr>
              <a:t>Database </a:t>
            </a:r>
          </a:p>
          <a:p>
            <a:pPr algn="ctr"/>
            <a:r>
              <a:rPr lang="en-US" sz="1400" dirty="0">
                <a:latin typeface="Georgia" panose="02040502050405020303" pitchFamily="18" charset="0"/>
              </a:rPr>
              <a:t>Administrator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D38EAFD-6926-46FD-8FC5-C56DBF608E95}"/>
              </a:ext>
            </a:extLst>
          </p:cNvPr>
          <p:cNvSpPr txBox="1"/>
          <p:nvPr/>
        </p:nvSpPr>
        <p:spPr>
          <a:xfrm>
            <a:off x="12763747" y="6391529"/>
            <a:ext cx="1371600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noAutofit/>
          </a:bodyPr>
          <a:lstStyle/>
          <a:p>
            <a:pPr algn="ctr"/>
            <a:r>
              <a:rPr lang="en-US" sz="1400" dirty="0">
                <a:latin typeface="Georgia" panose="02040502050405020303" pitchFamily="18" charset="0"/>
              </a:rPr>
              <a:t>Data Engineer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5E7A9CF9-2EA0-40EE-8020-C6AC13E173C6}"/>
              </a:ext>
            </a:extLst>
          </p:cNvPr>
          <p:cNvSpPr txBox="1"/>
          <p:nvPr/>
        </p:nvSpPr>
        <p:spPr>
          <a:xfrm>
            <a:off x="13801273" y="5531693"/>
            <a:ext cx="1645920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noAutofit/>
          </a:bodyPr>
          <a:lstStyle/>
          <a:p>
            <a:pPr algn="ctr"/>
            <a:r>
              <a:rPr lang="en-US" sz="1400" dirty="0">
                <a:latin typeface="Georgia" panose="02040502050405020303" pitchFamily="18" charset="0"/>
              </a:rPr>
              <a:t>Software Engineer</a:t>
            </a:r>
          </a:p>
        </p:txBody>
      </p:sp>
    </p:spTree>
    <p:extLst>
      <p:ext uri="{BB962C8B-B14F-4D97-AF65-F5344CB8AC3E}">
        <p14:creationId xmlns:p14="http://schemas.microsoft.com/office/powerpoint/2010/main" val="42528457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1276</TotalTime>
  <Words>262</Words>
  <Application>Microsoft Office PowerPoint</Application>
  <PresentationFormat>Custom</PresentationFormat>
  <Paragraphs>66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8" baseType="lpstr">
      <vt:lpstr>Georgia</vt:lpstr>
      <vt:lpstr>Wingdings</vt:lpstr>
      <vt:lpstr>Calibri Light</vt:lpstr>
      <vt:lpstr>Lato</vt:lpstr>
      <vt:lpstr>Arial</vt:lpstr>
      <vt:lpstr>Calibri</vt:lpstr>
      <vt:lpstr>Office Theme</vt:lpstr>
      <vt:lpstr>Who or What is a  Data Scientist?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Notes:  1. Correct fonts won’t load until you open this in PowerPoint (e.g., if you’re previewing this in your browser it’ll look uglier than it actually is).  2. Generate QR codes here: https://www.qrcode-monkey.com/</dc:title>
  <dc:creator>Morrison, Mike</dc:creator>
  <cp:lastModifiedBy>Jodi Pafford</cp:lastModifiedBy>
  <cp:revision>78</cp:revision>
  <dcterms:created xsi:type="dcterms:W3CDTF">2019-07-02T13:39:34Z</dcterms:created>
  <dcterms:modified xsi:type="dcterms:W3CDTF">2019-10-26T02:47:02Z</dcterms:modified>
</cp:coreProperties>
</file>